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367" r:id="rId3"/>
    <p:sldId id="366" r:id="rId4"/>
    <p:sldId id="368" r:id="rId5"/>
    <p:sldId id="371" r:id="rId6"/>
    <p:sldId id="399" r:id="rId7"/>
    <p:sldId id="390" r:id="rId8"/>
    <p:sldId id="380" r:id="rId9"/>
    <p:sldId id="393" r:id="rId10"/>
    <p:sldId id="395" r:id="rId11"/>
    <p:sldId id="398" r:id="rId12"/>
    <p:sldId id="370" r:id="rId13"/>
    <p:sldId id="389" r:id="rId14"/>
    <p:sldId id="391" r:id="rId15"/>
    <p:sldId id="375" r:id="rId16"/>
    <p:sldId id="377" r:id="rId17"/>
    <p:sldId id="372" r:id="rId18"/>
    <p:sldId id="392" r:id="rId19"/>
    <p:sldId id="388" r:id="rId20"/>
    <p:sldId id="384" r:id="rId21"/>
    <p:sldId id="373" r:id="rId22"/>
    <p:sldId id="400" r:id="rId23"/>
    <p:sldId id="404" r:id="rId24"/>
    <p:sldId id="408" r:id="rId25"/>
    <p:sldId id="406" r:id="rId26"/>
    <p:sldId id="407" r:id="rId27"/>
    <p:sldId id="403" r:id="rId28"/>
    <p:sldId id="382" r:id="rId29"/>
    <p:sldId id="383" r:id="rId30"/>
    <p:sldId id="397" r:id="rId31"/>
    <p:sldId id="401" r:id="rId32"/>
    <p:sldId id="37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3" autoAdjust="0"/>
    <p:restoredTop sz="77778" autoAdjust="0"/>
  </p:normalViewPr>
  <p:slideViewPr>
    <p:cSldViewPr snapToGrid="0">
      <p:cViewPr varScale="1">
        <p:scale>
          <a:sx n="35" d="100"/>
          <a:sy n="35" d="100"/>
        </p:scale>
        <p:origin x="6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643B9-E9B6-4888-BCE3-FA35B92A23DD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CBD12-C710-43E9-99E2-732FBF380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05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1D70DE-3244-CF43-8D32-451CCC3B0AA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717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477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634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21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266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971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631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7841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231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1712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376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9624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2944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8835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0255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608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4521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0987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0039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7766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8538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285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6993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9943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106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552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962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240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011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233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818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627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ED29-A89D-16F4-513E-4F1DD256C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94182B-BD58-8D42-25E4-8DD4C6D337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B1789-5849-3B1B-3A6E-AAFD23ACC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C8897-2247-4376-A953-C339F5CD42EE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FA7CA-212D-32BB-78A8-AC4A6EFBC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16A5C-6875-3B05-31C9-4830981E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CC1D-5018-4802-A13F-062412781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46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EBF35-A042-B9D6-759D-7E6F525EC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93149C-68C2-B1E4-0444-394BF475C3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E2CD5-CB8A-ADD8-AD47-EFAE78486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C8897-2247-4376-A953-C339F5CD42EE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CC6BA-365A-150E-3390-9AD3D1DA0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B7FF4-6A41-6253-289F-A480845B9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CC1D-5018-4802-A13F-062412781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6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64A5D6-EFD4-8643-CEE7-412B2F0423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040CFB-627B-13B4-FCFF-1447F2BAE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D2C9C-D317-200B-DACE-F6A81A23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C8897-2247-4376-A953-C339F5CD42EE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2518F-750B-1119-1A81-5D477C6AD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0DF57-092D-1E52-CA1B-1E564DF9E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CC1D-5018-4802-A13F-062412781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30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7169A-3CCA-07CE-C6F9-E1A79FBA1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0CD1C-7921-EBB2-95FC-077D37851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33D1A-E178-8C36-EAE3-CA9E81F1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C8897-2247-4376-A953-C339F5CD42EE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5210E-7262-6CC4-1A24-76049493B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1DFD3-75D7-3CBD-F0FD-31411437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CC1D-5018-4802-A13F-062412781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7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19DAB-8CDB-1A3E-0B25-047C50D14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D9B77-AD2D-C567-FEAD-964FD4F72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D8EB8-17D0-C8FB-E486-6ECC09A0A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C8897-2247-4376-A953-C339F5CD42EE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5175B-49E7-07F5-A8BB-B9F24D34A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ACB9C-67D8-3C8B-2333-6303C389F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CC1D-5018-4802-A13F-062412781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76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A6109-1EFB-C208-B2F4-724D69406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FB3E3-4D14-83EF-3783-8628DD995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76681B-06D8-683B-5D57-6FFDEC166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5E1AAE-D5AB-AAC2-5FD5-9AA2516B1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C8897-2247-4376-A953-C339F5CD42EE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9ED89-81E3-B425-664D-21A60ABD7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76CCBB-907F-AEB6-64D8-A633B9A2C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CC1D-5018-4802-A13F-062412781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0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880EC-0802-917B-11FF-6C6649D9B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DDB572-B9A3-4B73-7FE0-4CFDFE04C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073640-3F64-6340-5D6E-004ED76C68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37AE99-9F64-ECC7-4CB7-BC46ED387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5B3CED-EF51-3C5C-7032-41932B7AC5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130A82-377E-28AD-AA02-4F799DD82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C8897-2247-4376-A953-C339F5CD42EE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FC080E-031B-5689-C627-6BDCBCDC4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124C9B-2494-4252-B5BF-F3BE95D40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CC1D-5018-4802-A13F-062412781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54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EC298-0011-8682-3DC8-883243A52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52CBC4-24DF-4914-FC6F-F544CD955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C8897-2247-4376-A953-C339F5CD42EE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4F4869-1CBE-8667-E074-9CF36AE80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C7F1BC-9BC9-8232-4146-3382BCF25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CC1D-5018-4802-A13F-062412781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C46ABA-CFED-15B8-38E9-59A2BC61D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C8897-2247-4376-A953-C339F5CD42EE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7EECFB-2DA1-4F02-3721-8082DB43D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18454-E9E3-FA38-83B5-E47A5E03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CC1D-5018-4802-A13F-062412781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70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53310-77A7-E043-EF3F-B687715AE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E7798-B675-622D-3479-465C0A9DB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E0129D-0161-1E94-1CE8-4F39399DD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2CE2F1-ABC6-457F-D10E-0FBADA0D7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C8897-2247-4376-A953-C339F5CD42EE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6DCAFD-AC45-D80E-58A4-27BFAF50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9C0261-5CD1-965A-BC01-DBA9C1098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CC1D-5018-4802-A13F-062412781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28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119E9-AC1B-162D-0C74-2C8B99DAC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B4BC77-0F75-4209-487F-2C0ADE8497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1CB24-9F52-A117-0016-D674A54621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42938E-592E-C042-B628-E09041AC3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C8897-2247-4376-A953-C339F5CD42EE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72987D-E0EB-18CA-2244-2DF52685C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11452-70EB-7698-56E8-6E8C2210B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CC1D-5018-4802-A13F-062412781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6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38701-5B0A-1FD6-FD32-E8E9AC50A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E4533F-815C-ADB3-8F6F-A7D70EF99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75283-533C-FB3B-ADDC-316D1AACE1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C8897-2247-4376-A953-C339F5CD42EE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394F8-4F4F-337E-2917-7617307B9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81202-22A6-E144-BF97-70507BF919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BCC1D-5018-4802-A13F-062412781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7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refinery.or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forrt.org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enya" TargetMode="External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1.png"/><Relationship Id="rId4" Type="http://schemas.openxmlformats.org/officeDocument/2006/relationships/hyperlink" Target="http://www.freeimages.com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4BD1A96-FF7E-FE49-A9B8-BB36796DD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96425"/>
            <a:ext cx="12192000" cy="235053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Helvetica" charset="0"/>
                <a:ea typeface="Helvetica" charset="0"/>
                <a:cs typeface="Helvetica" charset="0"/>
              </a:rPr>
              <a:t>Developing library-based computational research skill </a:t>
            </a:r>
            <a:br>
              <a:rPr lang="en-US" sz="5400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5400" dirty="0">
                <a:latin typeface="Helvetica" charset="0"/>
                <a:ea typeface="Helvetica" charset="0"/>
                <a:cs typeface="Helvetica" charset="0"/>
              </a:rPr>
              <a:t>instruction programs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880CDFC-78C6-3C45-B201-ED3718CEA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29151"/>
            <a:ext cx="9144000" cy="8833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William Okech, PhD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05/15/2023</a:t>
            </a:r>
          </a:p>
        </p:txBody>
      </p:sp>
    </p:spTree>
    <p:extLst>
      <p:ext uri="{BB962C8B-B14F-4D97-AF65-F5344CB8AC3E}">
        <p14:creationId xmlns:p14="http://schemas.microsoft.com/office/powerpoint/2010/main" val="2971997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Importance of Computational Research Skills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272" y="794134"/>
            <a:ext cx="11656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Helvetica" charset="0"/>
                <a:ea typeface="Helvetica" charset="0"/>
                <a:cs typeface="Helvetica" charset="0"/>
              </a:rPr>
              <a:t>Where can computational research be applied in the humanities?</a:t>
            </a:r>
          </a:p>
          <a:p>
            <a:pPr algn="ctr"/>
            <a:endParaRPr lang="en-US" sz="2400" u="sng" dirty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Sentiment Analysis and Social Media (useful in Political Science &amp; Journalism)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6ED5A3-ECC2-1E22-0707-F823781292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3" r="1596"/>
          <a:stretch/>
        </p:blipFill>
        <p:spPr>
          <a:xfrm>
            <a:off x="2352907" y="2162517"/>
            <a:ext cx="7337503" cy="42680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2C19FE-C1FD-38D1-6BEA-CA69728037D6}"/>
              </a:ext>
            </a:extLst>
          </p:cNvPr>
          <p:cNvSpPr txBox="1"/>
          <p:nvPr/>
        </p:nvSpPr>
        <p:spPr>
          <a:xfrm>
            <a:off x="7361584" y="6574897"/>
            <a:ext cx="48304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https://github.com/Mazen72/Twitter_Sentiment_Analysis_Dashboard</a:t>
            </a:r>
          </a:p>
        </p:txBody>
      </p:sp>
    </p:spTree>
    <p:extLst>
      <p:ext uri="{BB962C8B-B14F-4D97-AF65-F5344CB8AC3E}">
        <p14:creationId xmlns:p14="http://schemas.microsoft.com/office/powerpoint/2010/main" val="3913529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Importance of Computational Research Skills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272" y="903464"/>
            <a:ext cx="11656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Helvetica" charset="0"/>
                <a:ea typeface="Helvetica" charset="0"/>
                <a:cs typeface="Helvetica" charset="0"/>
              </a:rPr>
              <a:t>Where can computational research be applied in the humanities?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80BDA2-B199-6079-7568-8A994C56A77C}"/>
              </a:ext>
            </a:extLst>
          </p:cNvPr>
          <p:cNvSpPr txBox="1"/>
          <p:nvPr/>
        </p:nvSpPr>
        <p:spPr>
          <a:xfrm>
            <a:off x="9531626" y="6574897"/>
            <a:ext cx="26603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Martyn Jessop (2004) Ubiquity, ACM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B6F5942-EC7D-B0BF-CE51-721F800CA9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903468"/>
              </p:ext>
            </p:extLst>
          </p:nvPr>
        </p:nvGraphicFramePr>
        <p:xfrm>
          <a:off x="1403238" y="2057400"/>
          <a:ext cx="9362662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1331">
                  <a:extLst>
                    <a:ext uri="{9D8B030D-6E8A-4147-A177-3AD203B41FA5}">
                      <a16:colId xmlns:a16="http://schemas.microsoft.com/office/drawing/2014/main" val="788382311"/>
                    </a:ext>
                  </a:extLst>
                </a:gridCol>
                <a:gridCol w="4681331">
                  <a:extLst>
                    <a:ext uri="{9D8B030D-6E8A-4147-A177-3AD203B41FA5}">
                      <a16:colId xmlns:a16="http://schemas.microsoft.com/office/drawing/2014/main" val="40483624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Computational Research Skill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Humanities Research Field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414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Text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Ancient and Modern Languages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047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Data wrangling of census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History and Political 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473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Image processing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Art History and Film Studies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355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Spatial data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Geography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95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Audio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Music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466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3052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Importance of Computational Research Skills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272" y="1062488"/>
            <a:ext cx="116565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Helvetica" charset="0"/>
                <a:ea typeface="Helvetica" charset="0"/>
                <a:cs typeface="Helvetica" charset="0"/>
              </a:rPr>
              <a:t>What computational research skills are important?</a:t>
            </a:r>
          </a:p>
          <a:p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This can be determined with a </a:t>
            </a:r>
            <a:r>
              <a:rPr lang="en-US" sz="2400" b="1" dirty="0">
                <a:latin typeface="Helvetica" charset="0"/>
                <a:ea typeface="Helvetica" charset="0"/>
                <a:cs typeface="Helvetica" charset="0"/>
              </a:rPr>
              <a:t>needs analysis 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using:</a:t>
            </a:r>
          </a:p>
          <a:p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Helvetica" charset="0"/>
                <a:ea typeface="Helvetica" charset="0"/>
                <a:cs typeface="Helvetica" charset="0"/>
              </a:rPr>
              <a:t>Surveys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 and </a:t>
            </a:r>
            <a:r>
              <a:rPr lang="en-US" sz="2400" b="1" dirty="0">
                <a:latin typeface="Helvetica" charset="0"/>
                <a:ea typeface="Helvetica" charset="0"/>
                <a:cs typeface="Helvetica" charset="0"/>
              </a:rPr>
              <a:t>Questionnaires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 sent to humanities departments,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Helvetica" charset="0"/>
                <a:ea typeface="Helvetica" charset="0"/>
                <a:cs typeface="Helvetica" charset="0"/>
              </a:rPr>
              <a:t>Literature reviews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 focused on computing education research,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Helvetica" charset="0"/>
                <a:ea typeface="Helvetica" charset="0"/>
                <a:cs typeface="Helvetica" charset="0"/>
              </a:rPr>
              <a:t>Interviews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 with faculty and staff from humanities departments.</a:t>
            </a:r>
          </a:p>
        </p:txBody>
      </p:sp>
    </p:spTree>
    <p:extLst>
      <p:ext uri="{BB962C8B-B14F-4D97-AF65-F5344CB8AC3E}">
        <p14:creationId xmlns:p14="http://schemas.microsoft.com/office/powerpoint/2010/main" val="914734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Summary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272" y="1062488"/>
            <a:ext cx="116565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Computational research skills are essential for everyone.</a:t>
            </a:r>
          </a:p>
          <a:p>
            <a:pPr marL="457200" indent="-457200">
              <a:buAutoNum type="arabicPeriod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buAutoNum type="arabicPeriod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Humanities students can greatly benefit from computational research skills by:</a:t>
            </a:r>
          </a:p>
          <a:p>
            <a:pPr marL="457200" indent="-457200">
              <a:buAutoNum type="arabicPeriod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Exploring new research directions, and,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Increasing their employment options.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buAutoNum type="arabicPeriod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buAutoNum type="arabicPeriod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buAutoNum type="arabicPeriod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2E5218-127F-3CF3-8E77-9AB5AA757874}"/>
              </a:ext>
            </a:extLst>
          </p:cNvPr>
          <p:cNvSpPr txBox="1"/>
          <p:nvPr/>
        </p:nvSpPr>
        <p:spPr>
          <a:xfrm>
            <a:off x="9531626" y="6574897"/>
            <a:ext cx="26603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Martyn Jessop (2004) Ubiquity, ACM</a:t>
            </a:r>
          </a:p>
        </p:txBody>
      </p:sp>
    </p:spTree>
    <p:extLst>
      <p:ext uri="{BB962C8B-B14F-4D97-AF65-F5344CB8AC3E}">
        <p14:creationId xmlns:p14="http://schemas.microsoft.com/office/powerpoint/2010/main" val="1246599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068955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Effective teaching of computational research skills</a:t>
            </a:r>
          </a:p>
        </p:txBody>
      </p:sp>
    </p:spTree>
    <p:extLst>
      <p:ext uri="{BB962C8B-B14F-4D97-AF65-F5344CB8AC3E}">
        <p14:creationId xmlns:p14="http://schemas.microsoft.com/office/powerpoint/2010/main" val="4194478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Effective teaching of computational research skills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27FE60-3D25-9BC6-2090-28CEC90F52BA}"/>
              </a:ext>
            </a:extLst>
          </p:cNvPr>
          <p:cNvSpPr txBox="1"/>
          <p:nvPr/>
        </p:nvSpPr>
        <p:spPr>
          <a:xfrm>
            <a:off x="267703" y="808017"/>
            <a:ext cx="116565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latin typeface="Helvetica" charset="0"/>
                <a:ea typeface="Helvetica" charset="0"/>
                <a:cs typeface="Helvetica" charset="0"/>
              </a:rPr>
              <a:t> Recognize the diversity of needs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4EC871E-019C-2DD0-A79D-696FD54DA728}"/>
              </a:ext>
            </a:extLst>
          </p:cNvPr>
          <p:cNvGrpSpPr/>
          <p:nvPr/>
        </p:nvGrpSpPr>
        <p:grpSpPr>
          <a:xfrm>
            <a:off x="1079566" y="1929335"/>
            <a:ext cx="10178816" cy="856774"/>
            <a:chOff x="1079566" y="1929335"/>
            <a:chExt cx="10178816" cy="85677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9B78EC-D96B-2B15-4CE9-0C1AE26E3289}"/>
                </a:ext>
              </a:extLst>
            </p:cNvPr>
            <p:cNvSpPr txBox="1"/>
            <p:nvPr/>
          </p:nvSpPr>
          <p:spPr>
            <a:xfrm>
              <a:off x="1079566" y="1932490"/>
              <a:ext cx="274270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Engineering and Physical Sciences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02EB3BC-F81A-FBEE-2EBB-1A94ED82809D}"/>
                </a:ext>
              </a:extLst>
            </p:cNvPr>
            <p:cNvSpPr txBox="1"/>
            <p:nvPr/>
          </p:nvSpPr>
          <p:spPr>
            <a:xfrm>
              <a:off x="4808061" y="1955112"/>
              <a:ext cx="274270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Life </a:t>
              </a:r>
            </a:p>
            <a:p>
              <a:pPr algn="ctr"/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Sciences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3E1142-8642-D5F7-1B8E-EB2FC22524D1}"/>
                </a:ext>
              </a:extLst>
            </p:cNvPr>
            <p:cNvSpPr txBox="1"/>
            <p:nvPr/>
          </p:nvSpPr>
          <p:spPr>
            <a:xfrm>
              <a:off x="8757533" y="1929335"/>
              <a:ext cx="250084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Social Sciences and Humanities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55797E-9988-9CFE-2AB6-148D56CF49AC}"/>
                </a:ext>
              </a:extLst>
            </p:cNvPr>
            <p:cNvSpPr txBox="1"/>
            <p:nvPr/>
          </p:nvSpPr>
          <p:spPr>
            <a:xfrm>
              <a:off x="4252129" y="2139779"/>
              <a:ext cx="50689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vs</a:t>
              </a:r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ECDFF88-F35F-9450-61E8-7B8FCE7B05C5}"/>
                </a:ext>
              </a:extLst>
            </p:cNvPr>
            <p:cNvSpPr txBox="1"/>
            <p:nvPr/>
          </p:nvSpPr>
          <p:spPr>
            <a:xfrm>
              <a:off x="7599799" y="2139779"/>
              <a:ext cx="52346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vs</a:t>
              </a:r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A92B456-98E3-17B2-D7BF-E1E0DF0BFFB2}"/>
              </a:ext>
            </a:extLst>
          </p:cNvPr>
          <p:cNvGrpSpPr/>
          <p:nvPr/>
        </p:nvGrpSpPr>
        <p:grpSpPr>
          <a:xfrm>
            <a:off x="944217" y="3445765"/>
            <a:ext cx="10217426" cy="958130"/>
            <a:chOff x="944217" y="3445765"/>
            <a:chExt cx="10217426" cy="958130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C997708-6D9E-8509-33F4-1C8F6928BE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4217" y="3445765"/>
              <a:ext cx="10217426" cy="36494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27B3DF1-A448-A0C6-29F9-E2510BA0938E}"/>
                </a:ext>
              </a:extLst>
            </p:cNvPr>
            <p:cNvSpPr txBox="1"/>
            <p:nvPr/>
          </p:nvSpPr>
          <p:spPr>
            <a:xfrm>
              <a:off x="3705639" y="3572898"/>
              <a:ext cx="47807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Increasing need for computational research skills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645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Effective teaching of computational research skills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271" y="1522048"/>
            <a:ext cx="1165659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Helvetica" charset="0"/>
                <a:ea typeface="Helvetica" charset="0"/>
                <a:cs typeface="Helvetica" charset="0"/>
              </a:rPr>
              <a:t>Workshops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 – where the most common computational tasks and the needs identified by graduate students are taught.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Helvetica" charset="0"/>
                <a:ea typeface="Helvetica" charset="0"/>
                <a:cs typeface="Helvetica" charset="0"/>
              </a:rPr>
              <a:t>Office hours 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– supervised by an undergraduate/graduate student with a background in computational research.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Helvetica" charset="0"/>
                <a:ea typeface="Helvetica" charset="0"/>
                <a:cs typeface="Helvetica" charset="0"/>
              </a:rPr>
              <a:t>Mentoring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 - pair humanities graduate students with computational science students.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Helvetica" charset="0"/>
                <a:ea typeface="Helvetica" charset="0"/>
                <a:cs typeface="Helvetica" charset="0"/>
              </a:rPr>
              <a:t>Bootcamps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 – focused on specific data analysis tools/programs.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Helvetica" charset="0"/>
                <a:ea typeface="Helvetica" charset="0"/>
                <a:cs typeface="Helvetica" charset="0"/>
              </a:rPr>
              <a:t>Journal/Data clubs 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– where new and relevant tools, techniques, and software packages will be demonstrated.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8351F9-26F9-6EE2-80C4-DABBA9DEEA1D}"/>
              </a:ext>
            </a:extLst>
          </p:cNvPr>
          <p:cNvSpPr txBox="1"/>
          <p:nvPr/>
        </p:nvSpPr>
        <p:spPr>
          <a:xfrm>
            <a:off x="2152401" y="893288"/>
            <a:ext cx="78643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u="sng" dirty="0">
                <a:latin typeface="Helvetica" charset="0"/>
                <a:ea typeface="Helvetica" charset="0"/>
                <a:cs typeface="Helvetica" charset="0"/>
              </a:rPr>
              <a:t>What activities should the instruction program focus on?</a:t>
            </a:r>
          </a:p>
        </p:txBody>
      </p:sp>
    </p:spTree>
    <p:extLst>
      <p:ext uri="{BB962C8B-B14F-4D97-AF65-F5344CB8AC3E}">
        <p14:creationId xmlns:p14="http://schemas.microsoft.com/office/powerpoint/2010/main" val="1425028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Effective teaching of computational research skills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95F8DE-7311-443B-1F04-74D9AC66B4D0}"/>
              </a:ext>
            </a:extLst>
          </p:cNvPr>
          <p:cNvSpPr txBox="1"/>
          <p:nvPr/>
        </p:nvSpPr>
        <p:spPr>
          <a:xfrm>
            <a:off x="10373964" y="6572015"/>
            <a:ext cx="18169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https://carpentries.org/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189060-184A-DBBF-D088-12269C8DB0C4}"/>
              </a:ext>
            </a:extLst>
          </p:cNvPr>
          <p:cNvSpPr txBox="1"/>
          <p:nvPr/>
        </p:nvSpPr>
        <p:spPr>
          <a:xfrm>
            <a:off x="520562" y="808017"/>
            <a:ext cx="110386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A number of independent initiatives exist to train the general public in basic data and computational skills. These include: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3F12A5-0820-982F-F7ED-76AD8F80416A}"/>
              </a:ext>
            </a:extLst>
          </p:cNvPr>
          <p:cNvGrpSpPr/>
          <p:nvPr/>
        </p:nvGrpSpPr>
        <p:grpSpPr>
          <a:xfrm>
            <a:off x="520562" y="2097888"/>
            <a:ext cx="10821808" cy="830997"/>
            <a:chOff x="520562" y="2097888"/>
            <a:chExt cx="11266043" cy="83099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E4D66FE-E611-97A9-7B0D-08F478B8D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0562" y="2134686"/>
              <a:ext cx="3676650" cy="75247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B4252FC-F2FE-DD9D-9F9E-D5FD361794BE}"/>
                </a:ext>
              </a:extLst>
            </p:cNvPr>
            <p:cNvSpPr txBox="1"/>
            <p:nvPr/>
          </p:nvSpPr>
          <p:spPr>
            <a:xfrm>
              <a:off x="5063741" y="2097888"/>
              <a:ext cx="672286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Goal: To teach foundational coding and data science skills to researchers worldwide.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B9D3E6C-8A8D-0B48-7CCF-6D754C71880A}"/>
              </a:ext>
            </a:extLst>
          </p:cNvPr>
          <p:cNvGrpSpPr/>
          <p:nvPr/>
        </p:nvGrpSpPr>
        <p:grpSpPr>
          <a:xfrm>
            <a:off x="602315" y="3669197"/>
            <a:ext cx="10113205" cy="2275078"/>
            <a:chOff x="602315" y="3669197"/>
            <a:chExt cx="10113205" cy="227507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0754A9B-37D1-399B-83A9-459EC8C5C801}"/>
                </a:ext>
              </a:extLst>
            </p:cNvPr>
            <p:cNvGrpSpPr/>
            <p:nvPr/>
          </p:nvGrpSpPr>
          <p:grpSpPr>
            <a:xfrm>
              <a:off x="8632651" y="3669197"/>
              <a:ext cx="2082869" cy="2270280"/>
              <a:chOff x="8632651" y="3669197"/>
              <a:chExt cx="2082869" cy="2270280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079631A-E6AF-09C9-DCD1-D41CE2AD24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26374" y="3669197"/>
                <a:ext cx="1495425" cy="952500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3DCCE8-66FC-5267-8DDA-28DE220B8DE6}"/>
                  </a:ext>
                </a:extLst>
              </p:cNvPr>
              <p:cNvSpPr txBox="1"/>
              <p:nvPr/>
            </p:nvSpPr>
            <p:spPr>
              <a:xfrm>
                <a:off x="8632651" y="4739148"/>
                <a:ext cx="2082869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Lab skills for research computing.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7FE700C-D511-15D1-722B-030645A2CB51}"/>
                </a:ext>
              </a:extLst>
            </p:cNvPr>
            <p:cNvGrpSpPr/>
            <p:nvPr/>
          </p:nvGrpSpPr>
          <p:grpSpPr>
            <a:xfrm>
              <a:off x="3981129" y="3669197"/>
              <a:ext cx="4015409" cy="2248241"/>
              <a:chOff x="3932261" y="3669197"/>
              <a:chExt cx="4015409" cy="2248241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0D5347BC-9C19-58D5-A7A6-D8F3368089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27297" y="3669197"/>
                <a:ext cx="1495425" cy="952500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8D56880-5518-9D67-1F58-FD96F080AA38}"/>
                  </a:ext>
                </a:extLst>
              </p:cNvPr>
              <p:cNvSpPr txBox="1"/>
              <p:nvPr/>
            </p:nvSpPr>
            <p:spPr>
              <a:xfrm>
                <a:off x="3932261" y="4717109"/>
                <a:ext cx="4015409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Software and data skills for library and information-related communities.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1E81A10-E1D1-6A17-383C-AAF4A04E1916}"/>
                </a:ext>
              </a:extLst>
            </p:cNvPr>
            <p:cNvGrpSpPr/>
            <p:nvPr/>
          </p:nvGrpSpPr>
          <p:grpSpPr>
            <a:xfrm>
              <a:off x="602315" y="3673167"/>
              <a:ext cx="2742702" cy="2271108"/>
              <a:chOff x="609848" y="3737942"/>
              <a:chExt cx="2742702" cy="2271108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A7BFA28-5C2B-5F94-5FEF-FBB59FF21B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33487" y="3737942"/>
                <a:ext cx="1495425" cy="952500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B8A9EB1-C602-9D0D-0203-AC5F08DE3E66}"/>
                  </a:ext>
                </a:extLst>
              </p:cNvPr>
              <p:cNvSpPr txBox="1"/>
              <p:nvPr/>
            </p:nvSpPr>
            <p:spPr>
              <a:xfrm>
                <a:off x="609848" y="4808721"/>
                <a:ext cx="2742702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Fundamental data skills needed to conduct research.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016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Effective teaching of computational research skills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95F8DE-7311-443B-1F04-74D9AC66B4D0}"/>
              </a:ext>
            </a:extLst>
          </p:cNvPr>
          <p:cNvSpPr txBox="1"/>
          <p:nvPr/>
        </p:nvSpPr>
        <p:spPr>
          <a:xfrm>
            <a:off x="7782339" y="6482564"/>
            <a:ext cx="44129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https://coderefinery.org/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|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https://forrt.org/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189060-184A-DBBF-D088-12269C8DB0C4}"/>
              </a:ext>
            </a:extLst>
          </p:cNvPr>
          <p:cNvSpPr txBox="1"/>
          <p:nvPr/>
        </p:nvSpPr>
        <p:spPr>
          <a:xfrm>
            <a:off x="556591" y="808017"/>
            <a:ext cx="110423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A number of independent initiatives exist to train the general public in basic data and computational skills. These include: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98D1265-D82F-C1E2-23A4-894F7D109D41}"/>
              </a:ext>
            </a:extLst>
          </p:cNvPr>
          <p:cNvGrpSpPr/>
          <p:nvPr/>
        </p:nvGrpSpPr>
        <p:grpSpPr>
          <a:xfrm>
            <a:off x="885488" y="4621233"/>
            <a:ext cx="10365608" cy="1428750"/>
            <a:chOff x="885488" y="4621233"/>
            <a:chExt cx="10365608" cy="142875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229E5FC-844D-3060-39C3-F97DF6416F5E}"/>
                </a:ext>
              </a:extLst>
            </p:cNvPr>
            <p:cNvSpPr txBox="1"/>
            <p:nvPr/>
          </p:nvSpPr>
          <p:spPr>
            <a:xfrm>
              <a:off x="5784575" y="4920109"/>
              <a:ext cx="546652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Framework for Open and Reproducible</a:t>
              </a:r>
            </a:p>
            <a:p>
              <a:r>
                <a:rPr lang="en-US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Research Training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575C35E-730D-ED16-4CFB-1416C6A3C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5488" y="4621233"/>
              <a:ext cx="4514850" cy="142875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5CFB645-D466-491B-45CA-61C3B8E97514}"/>
              </a:ext>
            </a:extLst>
          </p:cNvPr>
          <p:cNvGrpSpPr/>
          <p:nvPr/>
        </p:nvGrpSpPr>
        <p:grpSpPr>
          <a:xfrm>
            <a:off x="1393301" y="1979287"/>
            <a:ext cx="9857795" cy="2133421"/>
            <a:chOff x="1393301" y="1979287"/>
            <a:chExt cx="9857795" cy="213342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C1292A7-69D9-2245-E041-236FF9D25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93301" y="1979287"/>
              <a:ext cx="2883001" cy="213342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C8939F3-3F58-FD5D-8BCD-EC90D1B8F0D2}"/>
                </a:ext>
              </a:extLst>
            </p:cNvPr>
            <p:cNvSpPr txBox="1"/>
            <p:nvPr/>
          </p:nvSpPr>
          <p:spPr>
            <a:xfrm>
              <a:off x="5784575" y="2261167"/>
              <a:ext cx="5466521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Goal: Teach all the essential tools which are usually skipped in academic education so everyone can make full use of software, computing, and data.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19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Effective teaching of computational research skills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7D2F74B-D3AC-FACC-6B53-3BA80A4D3773}"/>
              </a:ext>
            </a:extLst>
          </p:cNvPr>
          <p:cNvGrpSpPr/>
          <p:nvPr/>
        </p:nvGrpSpPr>
        <p:grpSpPr>
          <a:xfrm>
            <a:off x="407503" y="1398782"/>
            <a:ext cx="11290853" cy="5043970"/>
            <a:chOff x="407503" y="1398782"/>
            <a:chExt cx="11290853" cy="5043970"/>
          </a:xfrm>
        </p:grpSpPr>
        <p:sp>
          <p:nvSpPr>
            <p:cNvPr id="5" name="TextBox 4"/>
            <p:cNvSpPr txBox="1"/>
            <p:nvPr/>
          </p:nvSpPr>
          <p:spPr>
            <a:xfrm>
              <a:off x="407503" y="1398782"/>
              <a:ext cx="1129085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b="0" i="0" dirty="0">
                  <a:solidFill>
                    <a:srgbClr val="1F1F1F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Scratch (block-based visual programming language) for complete novices.</a:t>
              </a:r>
            </a:p>
            <a:p>
              <a:endParaRPr lang="en-US" sz="2400" dirty="0">
                <a:solidFill>
                  <a:srgbClr val="1F1F1F"/>
                </a:solidFill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rPr>
                <a:t>Help new coders learn the basics of</a:t>
              </a:r>
              <a:r>
                <a:rPr lang="en-US" sz="2400" b="0" i="0" dirty="0">
                  <a:solidFill>
                    <a:srgbClr val="1F1F1F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 programming, such as loops, conditionals, and variables.</a:t>
              </a:r>
              <a:endParaRPr lang="en-US" sz="2400" dirty="0"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18CBF5-959A-D8A4-53A3-D0588FC48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7835" y="3073904"/>
              <a:ext cx="8110188" cy="336884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1DB7C8B-B157-D366-353E-A9F634E10510}"/>
              </a:ext>
            </a:extLst>
          </p:cNvPr>
          <p:cNvSpPr txBox="1"/>
          <p:nvPr/>
        </p:nvSpPr>
        <p:spPr>
          <a:xfrm>
            <a:off x="9869557" y="6568093"/>
            <a:ext cx="23224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Scratch: https://scratch.mit.edu/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899322-1464-4297-BAC3-099EF58B618C}"/>
              </a:ext>
            </a:extLst>
          </p:cNvPr>
          <p:cNvSpPr txBox="1"/>
          <p:nvPr/>
        </p:nvSpPr>
        <p:spPr>
          <a:xfrm>
            <a:off x="244840" y="831655"/>
            <a:ext cx="11656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Helvetica" charset="0"/>
                <a:ea typeface="Helvetica" charset="0"/>
                <a:cs typeface="Helvetica" charset="0"/>
              </a:rPr>
              <a:t>What should novice coders learn? (</a:t>
            </a:r>
            <a:r>
              <a:rPr lang="en-US" sz="2400" b="1" u="sng" dirty="0">
                <a:latin typeface="Helvetica" charset="0"/>
                <a:ea typeface="Helvetica" charset="0"/>
                <a:cs typeface="Helvetica" charset="0"/>
              </a:rPr>
              <a:t>My personal opinion</a:t>
            </a:r>
            <a:r>
              <a:rPr lang="en-US" sz="2400" u="sng" dirty="0">
                <a:latin typeface="Helvetica" charset="0"/>
                <a:ea typeface="Helvetica" charset="0"/>
                <a:cs typeface="Helvetica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82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Background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B6FA4B-4292-43C1-B90C-44D10974F294}"/>
              </a:ext>
            </a:extLst>
          </p:cNvPr>
          <p:cNvSpPr txBox="1"/>
          <p:nvPr/>
        </p:nvSpPr>
        <p:spPr>
          <a:xfrm>
            <a:off x="9485195" y="6415205"/>
            <a:ext cx="27068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https://en.wikipedia.org/wiki/Kenya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www.freeimages.com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8C89C6C-450E-4EA6-AB47-A36F67959F5F}"/>
              </a:ext>
            </a:extLst>
          </p:cNvPr>
          <p:cNvGrpSpPr/>
          <p:nvPr/>
        </p:nvGrpSpPr>
        <p:grpSpPr>
          <a:xfrm>
            <a:off x="582730" y="922747"/>
            <a:ext cx="10992927" cy="2978766"/>
            <a:chOff x="1169589" y="922747"/>
            <a:chExt cx="10992927" cy="2978766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D926D602-741F-48E8-808C-134C736026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589" y="922747"/>
              <a:ext cx="2978766" cy="2978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0F933CE-49AF-4402-9EA1-DEFC0DE6E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76647" y="1076429"/>
              <a:ext cx="2667000" cy="2667000"/>
            </a:xfrm>
            <a:prstGeom prst="rect">
              <a:avLst/>
            </a:prstGeom>
          </p:spPr>
        </p:pic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4A0A3AE6-B3C4-4243-B8F6-D83383E52A5A}"/>
                </a:ext>
              </a:extLst>
            </p:cNvPr>
            <p:cNvCxnSpPr/>
            <p:nvPr/>
          </p:nvCxnSpPr>
          <p:spPr>
            <a:xfrm flipV="1">
              <a:off x="3248167" y="1076429"/>
              <a:ext cx="2128480" cy="121639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1F21DF9-48EC-453B-B306-30A5B97E9A89}"/>
                </a:ext>
              </a:extLst>
            </p:cNvPr>
            <p:cNvCxnSpPr/>
            <p:nvPr/>
          </p:nvCxnSpPr>
          <p:spPr>
            <a:xfrm>
              <a:off x="3248167" y="2511188"/>
              <a:ext cx="2128480" cy="12322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A3A018F-D737-4E9E-8453-8F392025A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66076" y="1076429"/>
              <a:ext cx="3796440" cy="2666999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0025B38-3AEC-CF7C-A6FF-BEC0999DB0A0}"/>
              </a:ext>
            </a:extLst>
          </p:cNvPr>
          <p:cNvGrpSpPr/>
          <p:nvPr/>
        </p:nvGrpSpPr>
        <p:grpSpPr>
          <a:xfrm>
            <a:off x="256272" y="4044227"/>
            <a:ext cx="11656595" cy="2259127"/>
            <a:chOff x="256272" y="4044227"/>
            <a:chExt cx="11656595" cy="2259127"/>
          </a:xfrm>
        </p:grpSpPr>
        <p:sp>
          <p:nvSpPr>
            <p:cNvPr id="5" name="TextBox 4"/>
            <p:cNvSpPr txBox="1"/>
            <p:nvPr/>
          </p:nvSpPr>
          <p:spPr>
            <a:xfrm>
              <a:off x="256272" y="4044227"/>
              <a:ext cx="116565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Helvetica" charset="0"/>
                  <a:ea typeface="Helvetica" charset="0"/>
                  <a:cs typeface="Helvetica" charset="0"/>
                </a:rPr>
                <a:t>Experience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D519BB3-E9B4-BCBE-142D-387A82793E4C}"/>
                </a:ext>
              </a:extLst>
            </p:cNvPr>
            <p:cNvGrpSpPr/>
            <p:nvPr/>
          </p:nvGrpSpPr>
          <p:grpSpPr>
            <a:xfrm>
              <a:off x="256272" y="4918358"/>
              <a:ext cx="11655103" cy="1384996"/>
              <a:chOff x="256272" y="4918358"/>
              <a:chExt cx="11655103" cy="1384996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DA2B0E7-79E3-DE4E-3AC2-6BE8D97C7429}"/>
                  </a:ext>
                </a:extLst>
              </p:cNvPr>
              <p:cNvSpPr txBox="1"/>
              <p:nvPr/>
            </p:nvSpPr>
            <p:spPr>
              <a:xfrm>
                <a:off x="256272" y="5103026"/>
                <a:ext cx="3739258" cy="101566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Undergraduate (2004 – 2008)</a:t>
                </a:r>
              </a:p>
              <a:p>
                <a:pPr algn="ctr"/>
                <a:r>
                  <a:rPr lang="en-US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Graduate (2009 – 2015) </a:t>
                </a:r>
              </a:p>
              <a:p>
                <a:pPr algn="ctr"/>
                <a:r>
                  <a:rPr lang="en-US" sz="24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Biomedical Engineering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2F79E9-B33D-BC8C-5EF6-206061D1F777}"/>
                  </a:ext>
                </a:extLst>
              </p:cNvPr>
              <p:cNvSpPr txBox="1"/>
              <p:nvPr/>
            </p:nvSpPr>
            <p:spPr>
              <a:xfrm>
                <a:off x="5157244" y="4918358"/>
                <a:ext cx="2604052" cy="138499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Research Fellowships </a:t>
                </a:r>
              </a:p>
              <a:p>
                <a:pPr algn="ctr"/>
                <a:r>
                  <a:rPr lang="en-US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(2015 – 2019) </a:t>
                </a:r>
              </a:p>
              <a:p>
                <a:pPr algn="ctr"/>
                <a:r>
                  <a:rPr lang="en-US" sz="24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Human Genetics</a:t>
                </a:r>
              </a:p>
              <a:p>
                <a:pPr algn="ctr"/>
                <a:r>
                  <a:rPr lang="en-US" sz="24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&amp; Public Health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B05E26-8C10-44F9-5D94-FD384024EBA4}"/>
                  </a:ext>
                </a:extLst>
              </p:cNvPr>
              <p:cNvSpPr txBox="1"/>
              <p:nvPr/>
            </p:nvSpPr>
            <p:spPr>
              <a:xfrm>
                <a:off x="8923010" y="4918359"/>
                <a:ext cx="2988365" cy="138499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Current Occupation</a:t>
                </a:r>
              </a:p>
              <a:p>
                <a:pPr algn="ctr"/>
                <a:r>
                  <a:rPr lang="en-US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(2020 – Present) </a:t>
                </a:r>
              </a:p>
              <a:p>
                <a:pPr algn="ctr"/>
                <a:r>
                  <a:rPr lang="en-US" sz="24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Freelance Scientific </a:t>
                </a:r>
              </a:p>
              <a:p>
                <a:pPr algn="ctr"/>
                <a:r>
                  <a:rPr lang="en-US" sz="24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Editor</a:t>
                </a:r>
              </a:p>
            </p:txBody>
          </p:sp>
          <p:sp>
            <p:nvSpPr>
              <p:cNvPr id="13" name="Arrow: Right 12">
                <a:extLst>
                  <a:ext uri="{FF2B5EF4-FFF2-40B4-BE49-F238E27FC236}">
                    <a16:creationId xmlns:a16="http://schemas.microsoft.com/office/drawing/2014/main" id="{2EA755B9-615C-8BC2-DAC0-E16EF85A0832}"/>
                  </a:ext>
                </a:extLst>
              </p:cNvPr>
              <p:cNvSpPr/>
              <p:nvPr/>
            </p:nvSpPr>
            <p:spPr>
              <a:xfrm>
                <a:off x="4087183" y="5368539"/>
                <a:ext cx="978408" cy="484632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Arrow: Right 13">
                <a:extLst>
                  <a:ext uri="{FF2B5EF4-FFF2-40B4-BE49-F238E27FC236}">
                    <a16:creationId xmlns:a16="http://schemas.microsoft.com/office/drawing/2014/main" id="{55AA7FEA-E386-81DE-FDF6-223BF93E4EF7}"/>
                  </a:ext>
                </a:extLst>
              </p:cNvPr>
              <p:cNvSpPr/>
              <p:nvPr/>
            </p:nvSpPr>
            <p:spPr>
              <a:xfrm>
                <a:off x="7852949" y="5368539"/>
                <a:ext cx="978408" cy="484632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337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Effective teaching of computational research skills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4840" y="831655"/>
            <a:ext cx="11656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Helvetica" charset="0"/>
                <a:ea typeface="Helvetica" charset="0"/>
                <a:cs typeface="Helvetica" charset="0"/>
              </a:rPr>
              <a:t>What should novice/advanced beginners learn? (</a:t>
            </a:r>
            <a:r>
              <a:rPr lang="en-US" sz="2400" b="1" u="sng" dirty="0">
                <a:latin typeface="Helvetica" charset="0"/>
                <a:ea typeface="Helvetica" charset="0"/>
                <a:cs typeface="Helvetica" charset="0"/>
              </a:rPr>
              <a:t>My personal opinion</a:t>
            </a:r>
            <a:r>
              <a:rPr lang="en-US" sz="2400" u="sng" dirty="0">
                <a:latin typeface="Helvetica" charset="0"/>
                <a:ea typeface="Helvetica" charset="0"/>
                <a:cs typeface="Helvetica" charset="0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A2DCA5-482A-33B5-E958-04CE60E63B7E}"/>
              </a:ext>
            </a:extLst>
          </p:cNvPr>
          <p:cNvSpPr txBox="1"/>
          <p:nvPr/>
        </p:nvSpPr>
        <p:spPr>
          <a:xfrm>
            <a:off x="4728126" y="5363720"/>
            <a:ext cx="2712884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Data visualization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1D3E329-24DB-488E-ADCE-2700EEC2A7B5}"/>
              </a:ext>
            </a:extLst>
          </p:cNvPr>
          <p:cNvGrpSpPr/>
          <p:nvPr/>
        </p:nvGrpSpPr>
        <p:grpSpPr>
          <a:xfrm>
            <a:off x="5044688" y="1860448"/>
            <a:ext cx="2079762" cy="1377649"/>
            <a:chOff x="5044688" y="1860448"/>
            <a:chExt cx="2079762" cy="137764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5D66311-F9E1-A3B3-1C0C-A36113D752BF}"/>
                </a:ext>
              </a:extLst>
            </p:cNvPr>
            <p:cNvSpPr txBox="1"/>
            <p:nvPr/>
          </p:nvSpPr>
          <p:spPr>
            <a:xfrm>
              <a:off x="5044688" y="1860448"/>
              <a:ext cx="2079762" cy="83099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Basics of programming</a:t>
              </a:r>
            </a:p>
          </p:txBody>
        </p:sp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9BDDD42C-743C-7B44-4B86-1783D1337F85}"/>
                </a:ext>
              </a:extLst>
            </p:cNvPr>
            <p:cNvSpPr/>
            <p:nvPr/>
          </p:nvSpPr>
          <p:spPr>
            <a:xfrm>
              <a:off x="5874356" y="2691445"/>
              <a:ext cx="397565" cy="546652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4CB2432-B8E6-9A69-151F-45B81970B022}"/>
              </a:ext>
            </a:extLst>
          </p:cNvPr>
          <p:cNvGrpSpPr/>
          <p:nvPr/>
        </p:nvGrpSpPr>
        <p:grpSpPr>
          <a:xfrm>
            <a:off x="4963600" y="3264980"/>
            <a:ext cx="2241937" cy="1005383"/>
            <a:chOff x="4963600" y="3235163"/>
            <a:chExt cx="2241937" cy="10053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B75A37E-444D-5786-C906-3C1029E9EAD1}"/>
                </a:ext>
              </a:extLst>
            </p:cNvPr>
            <p:cNvSpPr txBox="1"/>
            <p:nvPr/>
          </p:nvSpPr>
          <p:spPr>
            <a:xfrm>
              <a:off x="4963600" y="3235163"/>
              <a:ext cx="2241937" cy="46166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Data wrangling</a:t>
              </a:r>
            </a:p>
          </p:txBody>
        </p:sp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47469015-140D-CA5F-19BF-14D554DE6F4A}"/>
                </a:ext>
              </a:extLst>
            </p:cNvPr>
            <p:cNvSpPr/>
            <p:nvPr/>
          </p:nvSpPr>
          <p:spPr>
            <a:xfrm>
              <a:off x="5897217" y="3693894"/>
              <a:ext cx="397565" cy="546652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BAFAAAA-7C2A-699A-86DD-8C12D51D60EC}"/>
              </a:ext>
            </a:extLst>
          </p:cNvPr>
          <p:cNvGrpSpPr/>
          <p:nvPr/>
        </p:nvGrpSpPr>
        <p:grpSpPr>
          <a:xfrm>
            <a:off x="5044148" y="4304158"/>
            <a:ext cx="2057983" cy="1032684"/>
            <a:chOff x="5044148" y="4294219"/>
            <a:chExt cx="2057983" cy="103268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3E09E43-2459-0C5C-C57E-46ADC1FF98DD}"/>
                </a:ext>
              </a:extLst>
            </p:cNvPr>
            <p:cNvSpPr txBox="1"/>
            <p:nvPr/>
          </p:nvSpPr>
          <p:spPr>
            <a:xfrm>
              <a:off x="5044148" y="4294219"/>
              <a:ext cx="2057983" cy="46166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Data analysis</a:t>
              </a:r>
            </a:p>
          </p:txBody>
        </p:sp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843B6B53-42D9-B0B3-A9FA-A21DA7BD7779}"/>
                </a:ext>
              </a:extLst>
            </p:cNvPr>
            <p:cNvSpPr/>
            <p:nvPr/>
          </p:nvSpPr>
          <p:spPr>
            <a:xfrm>
              <a:off x="5897217" y="4780251"/>
              <a:ext cx="397565" cy="546652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803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Effective teaching of computational research skills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84570" y="1441174"/>
            <a:ext cx="54731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Use live coding.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Embrace coding errors as an opportunity to teach debugging.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Use “worked examples” and pace learning to avoid cognitive overload.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Encourage working in pairs and group coding.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Promote daily practice.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B4EB4A-28DF-DFD6-1A90-C27F35E25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220" y="1302026"/>
            <a:ext cx="3807731" cy="53915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4F3945-DBE4-A815-2CA6-03A951ADBDD3}"/>
              </a:ext>
            </a:extLst>
          </p:cNvPr>
          <p:cNvSpPr txBox="1"/>
          <p:nvPr/>
        </p:nvSpPr>
        <p:spPr>
          <a:xfrm>
            <a:off x="3359426" y="783277"/>
            <a:ext cx="5473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Helvetica" charset="0"/>
                <a:ea typeface="Helvetica" charset="0"/>
                <a:cs typeface="Helvetica" charset="0"/>
              </a:rPr>
              <a:t>Key points for teaching novice coders</a:t>
            </a:r>
          </a:p>
        </p:txBody>
      </p:sp>
    </p:spTree>
    <p:extLst>
      <p:ext uri="{BB962C8B-B14F-4D97-AF65-F5344CB8AC3E}">
        <p14:creationId xmlns:p14="http://schemas.microsoft.com/office/powerpoint/2010/main" val="111943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Effective teaching of computational research skills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84570" y="1536174"/>
            <a:ext cx="54731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Learn student personas and adapt lessons to suit each student.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Give effective feedback that motivates.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Create learning goals for students.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Use real-life tasks relevant to student research.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B4EB4A-28DF-DFD6-1A90-C27F35E25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335" y="1321904"/>
            <a:ext cx="3765616" cy="53319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1BA801-336F-776E-8992-AD07263F45BC}"/>
              </a:ext>
            </a:extLst>
          </p:cNvPr>
          <p:cNvSpPr txBox="1"/>
          <p:nvPr/>
        </p:nvSpPr>
        <p:spPr>
          <a:xfrm>
            <a:off x="3359426" y="783277"/>
            <a:ext cx="5473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Key points for teaching novice coders</a:t>
            </a:r>
          </a:p>
        </p:txBody>
      </p:sp>
    </p:spTree>
    <p:extLst>
      <p:ext uri="{BB962C8B-B14F-4D97-AF65-F5344CB8AC3E}">
        <p14:creationId xmlns:p14="http://schemas.microsoft.com/office/powerpoint/2010/main" val="180078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24502" y="3105834"/>
            <a:ext cx="5742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Sample Lesson and Problem</a:t>
            </a:r>
          </a:p>
        </p:txBody>
      </p:sp>
    </p:spTree>
    <p:extLst>
      <p:ext uri="{BB962C8B-B14F-4D97-AF65-F5344CB8AC3E}">
        <p14:creationId xmlns:p14="http://schemas.microsoft.com/office/powerpoint/2010/main" val="868168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Sample Lesson and Problem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24502" y="891080"/>
            <a:ext cx="5742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Data Manipulation in 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6FFCD5D-1B2B-404A-535F-0711CCEA7529}"/>
              </a:ext>
            </a:extLst>
          </p:cNvPr>
          <p:cNvGrpSpPr/>
          <p:nvPr/>
        </p:nvGrpSpPr>
        <p:grpSpPr>
          <a:xfrm>
            <a:off x="1714666" y="1610837"/>
            <a:ext cx="3019672" cy="4457271"/>
            <a:chOff x="4586163" y="1610837"/>
            <a:chExt cx="3019672" cy="445727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ACB2F63-C09D-E3FF-C7A4-49C41F103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9276" y="1610837"/>
              <a:ext cx="2870587" cy="331313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9ECC62C-54E7-D87B-112B-C03FEE862206}"/>
                </a:ext>
              </a:extLst>
            </p:cNvPr>
            <p:cNvSpPr txBox="1"/>
            <p:nvPr/>
          </p:nvSpPr>
          <p:spPr>
            <a:xfrm>
              <a:off x="4586163" y="5237111"/>
              <a:ext cx="301967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dplyr</a:t>
              </a:r>
              <a:r>
                <a:rPr lang="en-US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 is a grammar of data manipulation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9D2F61B-A415-EC83-6A7C-954ABEF5CD8A}"/>
              </a:ext>
            </a:extLst>
          </p:cNvPr>
          <p:cNvGrpSpPr/>
          <p:nvPr/>
        </p:nvGrpSpPr>
        <p:grpSpPr>
          <a:xfrm>
            <a:off x="6370982" y="1610837"/>
            <a:ext cx="4581939" cy="4414184"/>
            <a:chOff x="7643189" y="1610837"/>
            <a:chExt cx="4581939" cy="441418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8193D3A-758F-F9BA-5EA2-332741B94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71784" y="1610837"/>
              <a:ext cx="2870586" cy="332509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3D53CF7-FF33-A2BD-5980-CCF55859F1F2}"/>
                </a:ext>
              </a:extLst>
            </p:cNvPr>
            <p:cNvSpPr txBox="1"/>
            <p:nvPr/>
          </p:nvSpPr>
          <p:spPr>
            <a:xfrm>
              <a:off x="7643189" y="5194024"/>
              <a:ext cx="458193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0" i="0" dirty="0"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“pipe” function for combining a sequence of operations.</a:t>
              </a:r>
              <a:endParaRPr lang="en-US" sz="24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39002F9-2797-94FE-544F-8D88F29978A6}"/>
              </a:ext>
            </a:extLst>
          </p:cNvPr>
          <p:cNvSpPr txBox="1"/>
          <p:nvPr/>
        </p:nvSpPr>
        <p:spPr>
          <a:xfrm>
            <a:off x="10634871" y="6568093"/>
            <a:ext cx="1557129" cy="283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www.tidyverse.org</a:t>
            </a:r>
          </a:p>
        </p:txBody>
      </p:sp>
    </p:spTree>
    <p:extLst>
      <p:ext uri="{BB962C8B-B14F-4D97-AF65-F5344CB8AC3E}">
        <p14:creationId xmlns:p14="http://schemas.microsoft.com/office/powerpoint/2010/main" val="232283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Sample Lesson and Problem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63957" y="879813"/>
            <a:ext cx="5864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Data Manipulation in 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73121F-2EDF-8C5B-47E8-8276C4DA1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061" y="2087345"/>
            <a:ext cx="2884300" cy="15108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7150CE-D0BA-B130-A6CF-A69171521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5622" y="4586632"/>
            <a:ext cx="4275177" cy="13410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E188DC-E63D-EF48-BC0D-09A5F95DB1DE}"/>
              </a:ext>
            </a:extLst>
          </p:cNvPr>
          <p:cNvSpPr txBox="1"/>
          <p:nvPr/>
        </p:nvSpPr>
        <p:spPr>
          <a:xfrm>
            <a:off x="10376453" y="6568093"/>
            <a:ext cx="18155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www.carpentries.org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8B8E2EF-90E1-9B34-2667-F29093E05C33}"/>
              </a:ext>
            </a:extLst>
          </p:cNvPr>
          <p:cNvGrpSpPr/>
          <p:nvPr/>
        </p:nvGrpSpPr>
        <p:grpSpPr>
          <a:xfrm>
            <a:off x="503584" y="1495098"/>
            <a:ext cx="6563138" cy="2126109"/>
            <a:chOff x="503584" y="1495098"/>
            <a:chExt cx="6563138" cy="21261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7C493B1-9F00-9077-4C35-E23405C45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57663" y="2110383"/>
              <a:ext cx="3254979" cy="151082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AE0EE8C-DAEF-E724-CF5A-F7E20FC67F3C}"/>
                </a:ext>
              </a:extLst>
            </p:cNvPr>
            <p:cNvSpPr txBox="1"/>
            <p:nvPr/>
          </p:nvSpPr>
          <p:spPr>
            <a:xfrm>
              <a:off x="503584" y="1495098"/>
              <a:ext cx="65631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1. To demonstrate the role of the pipe operator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A7BC265-55E7-EB89-B5F2-BDD97102B1A5}"/>
              </a:ext>
            </a:extLst>
          </p:cNvPr>
          <p:cNvGrpSpPr/>
          <p:nvPr/>
        </p:nvGrpSpPr>
        <p:grpSpPr>
          <a:xfrm>
            <a:off x="503583" y="3933498"/>
            <a:ext cx="7278755" cy="2163958"/>
            <a:chOff x="503583" y="3933498"/>
            <a:chExt cx="7278755" cy="216395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9F79F5-7592-2A39-4614-8086BCE004A0}"/>
                </a:ext>
              </a:extLst>
            </p:cNvPr>
            <p:cNvSpPr txBox="1"/>
            <p:nvPr/>
          </p:nvSpPr>
          <p:spPr>
            <a:xfrm>
              <a:off x="503583" y="3933498"/>
              <a:ext cx="72787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" charset="0"/>
                  <a:ea typeface="Helvetica" charset="0"/>
                  <a:cs typeface="Helvetica" charset="0"/>
                </a:rPr>
                <a:t>2. To demonstrate the sequence/order of operations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B340F5C-2006-E76E-BF3E-F768C4C7A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57662" y="4586632"/>
              <a:ext cx="3254979" cy="1510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676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Sample Lesson and Problem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24502" y="891080"/>
            <a:ext cx="5742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Data Visualization in 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9002F9-2797-94FE-544F-8D88F29978A6}"/>
              </a:ext>
            </a:extLst>
          </p:cNvPr>
          <p:cNvSpPr txBox="1"/>
          <p:nvPr/>
        </p:nvSpPr>
        <p:spPr>
          <a:xfrm>
            <a:off x="10634871" y="6568093"/>
            <a:ext cx="1557129" cy="283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www.tidyverse.org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A2A05AD-3A27-D26E-31A6-1B6087F1B6FD}"/>
              </a:ext>
            </a:extLst>
          </p:cNvPr>
          <p:cNvGrpSpPr/>
          <p:nvPr/>
        </p:nvGrpSpPr>
        <p:grpSpPr>
          <a:xfrm>
            <a:off x="626165" y="1662526"/>
            <a:ext cx="3399183" cy="4304394"/>
            <a:chOff x="626165" y="1662526"/>
            <a:chExt cx="3399183" cy="430439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3D53CF7-FF33-A2BD-5980-CCF55859F1F2}"/>
                </a:ext>
              </a:extLst>
            </p:cNvPr>
            <p:cNvSpPr txBox="1"/>
            <p:nvPr/>
          </p:nvSpPr>
          <p:spPr>
            <a:xfrm>
              <a:off x="626165" y="5135923"/>
              <a:ext cx="339918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0" i="0" dirty="0">
                  <a:solidFill>
                    <a:srgbClr val="2E3A45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system for declaratively creating graphics</a:t>
              </a:r>
              <a:endParaRPr lang="en-US" sz="24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BFE4C89-E0A1-B17D-70E4-BCA4E46FE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7531" y="1662526"/>
              <a:ext cx="2759764" cy="3185228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CE1FB7B-D742-E475-DC4F-FC6401A0FC18}"/>
              </a:ext>
            </a:extLst>
          </p:cNvPr>
          <p:cNvGrpSpPr/>
          <p:nvPr/>
        </p:nvGrpSpPr>
        <p:grpSpPr>
          <a:xfrm>
            <a:off x="4735997" y="1662526"/>
            <a:ext cx="7028620" cy="4012394"/>
            <a:chOff x="4537215" y="1954526"/>
            <a:chExt cx="7028620" cy="401239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C3BE90A-112C-3C58-391A-6EF2BDBF8C31}"/>
                </a:ext>
              </a:extLst>
            </p:cNvPr>
            <p:cNvSpPr txBox="1"/>
            <p:nvPr/>
          </p:nvSpPr>
          <p:spPr>
            <a:xfrm>
              <a:off x="4537215" y="2512705"/>
              <a:ext cx="7028620" cy="34542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342900" lvl="0" indent="-342900">
                <a:lnSpc>
                  <a:spcPct val="107000"/>
                </a:lnSpc>
                <a:spcAft>
                  <a:spcPts val="800"/>
                </a:spcAft>
                <a:buFont typeface="+mj-lt"/>
                <a:buAutoNum type="alphaUcPeriod"/>
              </a:pPr>
              <a:r>
                <a:rPr lang="en-US" sz="2400" kern="100" dirty="0" err="1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ggplot</a:t>
              </a:r>
              <a:r>
                <a:rPr lang="en-US" sz="2400" kern="100" dirty="0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(data = …, </a:t>
              </a:r>
              <a:r>
                <a:rPr lang="en-US" sz="2400" kern="100" dirty="0" err="1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aes</a:t>
              </a:r>
              <a:r>
                <a:rPr lang="en-US" sz="2400" kern="100" dirty="0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(x = …, y = …)) + </a:t>
              </a:r>
              <a:endPara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457200"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kern="100" dirty="0" err="1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geom_point</a:t>
              </a:r>
              <a:r>
                <a:rPr lang="en-US" sz="2400" kern="100" dirty="0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()</a:t>
              </a:r>
              <a:endPara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kern="100" dirty="0"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B. </a:t>
              </a:r>
              <a:r>
                <a:rPr lang="en-US" sz="2400" kern="100" dirty="0" err="1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geom_point</a:t>
              </a:r>
              <a:r>
                <a:rPr lang="en-US" sz="2400" kern="100" dirty="0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() +</a:t>
              </a:r>
              <a:endPara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457200"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kern="100" dirty="0" err="1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ggplot</a:t>
              </a:r>
              <a:r>
                <a:rPr lang="en-US" sz="2400" kern="100" dirty="0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(data = …, </a:t>
              </a:r>
              <a:r>
                <a:rPr lang="en-US" sz="2400" kern="100" dirty="0" err="1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aes</a:t>
              </a:r>
              <a:r>
                <a:rPr lang="en-US" sz="2400" kern="100" dirty="0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(x = …, y = …))</a:t>
              </a:r>
              <a:endPara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kern="100" dirty="0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C. (data = </a:t>
              </a:r>
              <a:r>
                <a:rPr lang="en-US" sz="2400" kern="100" dirty="0"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…</a:t>
              </a:r>
              <a:r>
                <a:rPr lang="en-US" sz="2400" kern="100" dirty="0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+ </a:t>
              </a:r>
              <a:endPara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457200"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kern="100" dirty="0" err="1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ggplot</a:t>
              </a:r>
              <a:r>
                <a:rPr lang="en-US" sz="2400" kern="100" dirty="0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en-US" sz="2400" kern="100" dirty="0" err="1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aes</a:t>
              </a:r>
              <a:r>
                <a:rPr lang="en-US" sz="2400" kern="100" dirty="0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(x = </a:t>
              </a:r>
              <a:r>
                <a:rPr lang="en-US" sz="2400" kern="100" dirty="0"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…</a:t>
              </a:r>
              <a:r>
                <a:rPr lang="en-US" sz="2400" kern="100" dirty="0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y = </a:t>
              </a:r>
              <a:r>
                <a:rPr lang="en-US" sz="2400" kern="100" dirty="0"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…</a:t>
              </a:r>
              <a:r>
                <a:rPr lang="en-US" sz="2400" kern="100" dirty="0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)) +</a:t>
              </a:r>
              <a:endPara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457200"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kern="100" dirty="0" err="1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geom_point</a:t>
              </a:r>
              <a:r>
                <a:rPr lang="en-US" sz="2400" kern="100" dirty="0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()</a:t>
              </a:r>
              <a:endPara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A135605-821A-94D1-D53A-4922420CFBFD}"/>
                </a:ext>
              </a:extLst>
            </p:cNvPr>
            <p:cNvSpPr txBox="1"/>
            <p:nvPr/>
          </p:nvSpPr>
          <p:spPr>
            <a:xfrm>
              <a:off x="6671643" y="1954526"/>
              <a:ext cx="275976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400" b="0" i="0" u="sng" dirty="0">
                  <a:solidFill>
                    <a:srgbClr val="202124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Parson's Problem</a:t>
              </a:r>
              <a:endParaRPr lang="en-US" sz="2400" u="sng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4155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2931484"/>
            <a:ext cx="10515600" cy="995031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Challenges associated with teaching computational research skills</a:t>
            </a:r>
          </a:p>
        </p:txBody>
      </p:sp>
    </p:spTree>
    <p:extLst>
      <p:ext uri="{BB962C8B-B14F-4D97-AF65-F5344CB8AC3E}">
        <p14:creationId xmlns:p14="http://schemas.microsoft.com/office/powerpoint/2010/main" val="2541785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7991" y="6104"/>
            <a:ext cx="11320670" cy="97787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Challenges associated with teaching computational research skills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272" y="1062488"/>
            <a:ext cx="116565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Barriers to overcome include:</a:t>
            </a:r>
          </a:p>
          <a:p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Attitudes towards coding.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The variety of needs (even within humanities):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Example: Psychology vs Literature.</a:t>
            </a:r>
          </a:p>
          <a:p>
            <a:pPr marL="0" lvl="1"/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Over-reliance on no-code commercially available tools and a lack of willingness to change.</a:t>
            </a:r>
          </a:p>
        </p:txBody>
      </p:sp>
    </p:spTree>
    <p:extLst>
      <p:ext uri="{BB962C8B-B14F-4D97-AF65-F5344CB8AC3E}">
        <p14:creationId xmlns:p14="http://schemas.microsoft.com/office/powerpoint/2010/main" val="3979879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6272" y="1062488"/>
            <a:ext cx="116565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What students should avoid:</a:t>
            </a:r>
          </a:p>
          <a:p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Learning too much at once without mastering the basics.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Continuously working on tutorials but not applying knowledge to personal projects.</a:t>
            </a:r>
          </a:p>
          <a:p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Copy-and-pasting code rather than understanding why the code was used.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Learning multiple tools/programs simultaneously (such as Python, R, and </a:t>
            </a:r>
            <a:r>
              <a:rPr lang="en-US" sz="2400" dirty="0" err="1">
                <a:latin typeface="Helvetica" charset="0"/>
                <a:ea typeface="Helvetica" charset="0"/>
                <a:cs typeface="Helvetica" charset="0"/>
              </a:rPr>
              <a:t>Javascript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9F89126-F5BB-F565-95ED-402394C2B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991" y="6104"/>
            <a:ext cx="11320670" cy="97787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Challenges associated with teaching computational research skills</a:t>
            </a:r>
          </a:p>
        </p:txBody>
      </p:sp>
    </p:spTree>
    <p:extLst>
      <p:ext uri="{BB962C8B-B14F-4D97-AF65-F5344CB8AC3E}">
        <p14:creationId xmlns:p14="http://schemas.microsoft.com/office/powerpoint/2010/main" val="1616719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Overall Goal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7702" y="2828835"/>
            <a:ext cx="11656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To outline a methodology for developing a </a:t>
            </a:r>
            <a:r>
              <a:rPr lang="en-US" sz="2400" b="1" dirty="0">
                <a:latin typeface="Helvetica" charset="0"/>
                <a:ea typeface="Helvetica" charset="0"/>
                <a:cs typeface="Helvetica" charset="0"/>
              </a:rPr>
              <a:t>computational research skill instruction program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 centered in </a:t>
            </a:r>
            <a:r>
              <a:rPr lang="en-US" sz="2400" b="1" dirty="0">
                <a:latin typeface="Helvetica" charset="0"/>
                <a:ea typeface="Helvetica" charset="0"/>
                <a:cs typeface="Helvetica" charset="0"/>
              </a:rPr>
              <a:t>libraries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 that will </a:t>
            </a:r>
            <a:r>
              <a:rPr lang="en-US" sz="2400" b="1" dirty="0">
                <a:latin typeface="Helvetica" charset="0"/>
                <a:ea typeface="Helvetica" charset="0"/>
                <a:cs typeface="Helvetica" charset="0"/>
              </a:rPr>
              <a:t>support learners with diverse disciplinary and educational backgrounds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71578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2931484"/>
            <a:ext cx="10515600" cy="995031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9051693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Conclusions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272" y="1062488"/>
            <a:ext cx="1165659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Computational thinking is for everyone.</a:t>
            </a:r>
          </a:p>
          <a:p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Computational research skills can be very helpful for humanities students.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Various initiatives such as the Carpentries and </a:t>
            </a:r>
            <a:r>
              <a:rPr lang="en-US" sz="2400" dirty="0" err="1">
                <a:latin typeface="Helvetica" charset="0"/>
                <a:ea typeface="Helvetica" charset="0"/>
                <a:cs typeface="Helvetica" charset="0"/>
              </a:rPr>
              <a:t>CodeRefinery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 have devised effective blueprints for teaching.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Novices should consider starting with visual block-based programming.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There is a need to teach students effective learning practices and overcome the barriers to coding.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Teaching should be adapted to different student abilities and should include motivational feedback.</a:t>
            </a:r>
          </a:p>
        </p:txBody>
      </p:sp>
    </p:spTree>
    <p:extLst>
      <p:ext uri="{BB962C8B-B14F-4D97-AF65-F5344CB8AC3E}">
        <p14:creationId xmlns:p14="http://schemas.microsoft.com/office/powerpoint/2010/main" val="3198726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068955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825815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500" dirty="0">
                <a:latin typeface="Helvetica" charset="0"/>
                <a:ea typeface="Helvetica" charset="0"/>
                <a:cs typeface="Helvetica" charset="0"/>
              </a:rPr>
              <a:t>Outline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272" y="1062488"/>
            <a:ext cx="116565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Importance of computational research skills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Effective teaching of computational research skills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Sample lesson and problem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Challenges associated with teaching computational research skills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448580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068955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Importance of Computational Research Skills</a:t>
            </a:r>
          </a:p>
        </p:txBody>
      </p:sp>
    </p:spTree>
    <p:extLst>
      <p:ext uri="{BB962C8B-B14F-4D97-AF65-F5344CB8AC3E}">
        <p14:creationId xmlns:p14="http://schemas.microsoft.com/office/powerpoint/2010/main" val="1088649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Importance of Computational Research Skills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592" y="883586"/>
            <a:ext cx="11837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Helvetica" charset="0"/>
                <a:ea typeface="Helvetica" charset="0"/>
                <a:cs typeface="Helvetica" charset="0"/>
              </a:rPr>
              <a:t>Why are computational research skills important for everyone?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2095EA-7A03-69E2-BABC-B118FB2A6F50}"/>
              </a:ext>
            </a:extLst>
          </p:cNvPr>
          <p:cNvSpPr txBox="1"/>
          <p:nvPr/>
        </p:nvSpPr>
        <p:spPr>
          <a:xfrm>
            <a:off x="7235687" y="6390231"/>
            <a:ext cx="4956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Wing, J (2006) Comm. ACM, 49 (3):33-35</a:t>
            </a:r>
          </a:p>
          <a:p>
            <a:pPr marL="228600" indent="-228600">
              <a:buAutoNum type="arabicPeriod"/>
            </a:pP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Grover, S and Pea, R (2012) Educational Researcher, 42 (1):38-43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B3AAEE-4249-BC7C-2A1C-5687A7BC90CF}"/>
              </a:ext>
            </a:extLst>
          </p:cNvPr>
          <p:cNvSpPr txBox="1"/>
          <p:nvPr/>
        </p:nvSpPr>
        <p:spPr>
          <a:xfrm>
            <a:off x="178904" y="2693368"/>
            <a:ext cx="1183750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Major components of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 computational thinking include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Helvetica" charset="0"/>
              <a:cs typeface="Helvetica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Decomposition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 – break down a complex problem to multiple simpler problems.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Helvetica" charset="0"/>
              <a:cs typeface="Helvetica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Pattern recognition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 – identify patterns in the data or information.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Helvetica" charset="0"/>
              <a:cs typeface="Helvetica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Abstraction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 – identify and use the relevant aspects of the problem.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Helvetica" charset="0"/>
              <a:cs typeface="Helvetica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Algorithmic thinking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 – design algorithms to solve problems.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AFFB21-00E8-0B80-D97B-EBD6D7D01407}"/>
              </a:ext>
            </a:extLst>
          </p:cNvPr>
          <p:cNvSpPr txBox="1"/>
          <p:nvPr/>
        </p:nvSpPr>
        <p:spPr>
          <a:xfrm>
            <a:off x="175592" y="1652066"/>
            <a:ext cx="11837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“Computational thinking is a fundamental skill for everyone, not just computer scientists.” (Wing, 2006)</a:t>
            </a:r>
          </a:p>
        </p:txBody>
      </p:sp>
    </p:spTree>
    <p:extLst>
      <p:ext uri="{BB962C8B-B14F-4D97-AF65-F5344CB8AC3E}">
        <p14:creationId xmlns:p14="http://schemas.microsoft.com/office/powerpoint/2010/main" val="226264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Importance of Computational Research Skills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272" y="963098"/>
            <a:ext cx="11656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Helvetica" charset="0"/>
                <a:ea typeface="Helvetica" charset="0"/>
                <a:cs typeface="Helvetica" charset="0"/>
              </a:rPr>
              <a:t>Why are computational research skills important for everyone?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2095EA-7A03-69E2-BABC-B118FB2A6F50}"/>
              </a:ext>
            </a:extLst>
          </p:cNvPr>
          <p:cNvSpPr txBox="1"/>
          <p:nvPr/>
        </p:nvSpPr>
        <p:spPr>
          <a:xfrm>
            <a:off x="5695122" y="6574898"/>
            <a:ext cx="64968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https://www.bls.gov/ooh/computer-and-information-technology/software-developers.htm#tab-6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BDCD72-E253-B9F9-855F-6B40C072D470}"/>
              </a:ext>
            </a:extLst>
          </p:cNvPr>
          <p:cNvSpPr txBox="1"/>
          <p:nvPr/>
        </p:nvSpPr>
        <p:spPr>
          <a:xfrm>
            <a:off x="256272" y="3487189"/>
            <a:ext cx="116565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Subject-matter experts with computational research skills are required to build new tools/technologies. Examples include: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Helvetica" charset="0"/>
              <a:cs typeface="Helvetica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Computational linguists – develop new language-learning apps.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Data journalists – </a:t>
            </a:r>
            <a:r>
              <a:rPr lang="en-US" sz="240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develop fact-checking and mis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information detectors.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A0906C-B3AC-810F-A12B-61BDB730E408}"/>
              </a:ext>
            </a:extLst>
          </p:cNvPr>
          <p:cNvSpPr txBox="1"/>
          <p:nvPr/>
        </p:nvSpPr>
        <p:spPr>
          <a:xfrm>
            <a:off x="256271" y="1681905"/>
            <a:ext cx="116565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New career opportunities and increased competitiveness in the job market.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Employment of software developers is projected to grow by 25% (~400k jobs) between 2021 and 2031 (Bureau of Labor Statistics).</a:t>
            </a:r>
          </a:p>
        </p:txBody>
      </p:sp>
    </p:spTree>
    <p:extLst>
      <p:ext uri="{BB962C8B-B14F-4D97-AF65-F5344CB8AC3E}">
        <p14:creationId xmlns:p14="http://schemas.microsoft.com/office/powerpoint/2010/main" val="65532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Importance of Computational Research Skills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7702" y="870118"/>
            <a:ext cx="11656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Helvetica" charset="0"/>
                <a:ea typeface="Helvetica" charset="0"/>
                <a:cs typeface="Helvetica" charset="0"/>
              </a:rPr>
              <a:t>Where can computational research be applied in the humanities?</a:t>
            </a:r>
          </a:p>
          <a:p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Text analysis for Literature Students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76FE7E-E43C-A406-8529-C7F670C1C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323" y="2136913"/>
            <a:ext cx="2789242" cy="42024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070A90-534B-B26F-9180-CE443CE0DBF4}"/>
              </a:ext>
            </a:extLst>
          </p:cNvPr>
          <p:cNvSpPr txBox="1"/>
          <p:nvPr/>
        </p:nvSpPr>
        <p:spPr>
          <a:xfrm>
            <a:off x="5774635" y="6205565"/>
            <a:ext cx="64173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1. Jockers and </a:t>
            </a:r>
            <a:r>
              <a:rPr lang="en-US" sz="1200" dirty="0" err="1">
                <a:latin typeface="Helvetica" panose="020B0604020202020204" pitchFamily="34" charset="0"/>
                <a:cs typeface="Helvetica" panose="020B0604020202020204" pitchFamily="34" charset="0"/>
              </a:rPr>
              <a:t>Thalken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(2020) Text Analysis with R for Students of Literature</a:t>
            </a:r>
          </a:p>
          <a:p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2. https://kennedyhq.com/wp/2016/11/19/shakespeare-through-digital-humanities-textual-analysis/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1A1D905-6502-E045-70C2-70CF7391CCAD}"/>
              </a:ext>
            </a:extLst>
          </p:cNvPr>
          <p:cNvGrpSpPr/>
          <p:nvPr/>
        </p:nvGrpSpPr>
        <p:grpSpPr>
          <a:xfrm>
            <a:off x="5774635" y="1988757"/>
            <a:ext cx="4829451" cy="3991421"/>
            <a:chOff x="5774635" y="1988757"/>
            <a:chExt cx="4829451" cy="399142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ECAF340-3B59-35AA-8C6F-E577F497A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74635" y="1988757"/>
              <a:ext cx="4829451" cy="362208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F4940BC-45CE-9179-3076-2F11E1821812}"/>
                </a:ext>
              </a:extLst>
            </p:cNvPr>
            <p:cNvSpPr txBox="1"/>
            <p:nvPr/>
          </p:nvSpPr>
          <p:spPr>
            <a:xfrm>
              <a:off x="7000313" y="5610846"/>
              <a:ext cx="249803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</a:rPr>
                <a:t>Plays by Shakespeare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757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Importance of Computational Research Skills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272" y="888719"/>
            <a:ext cx="11656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Helvetica" charset="0"/>
                <a:ea typeface="Helvetica" charset="0"/>
                <a:cs typeface="Helvetica" charset="0"/>
              </a:rPr>
              <a:t>Where can computational research be applied in the humanities?</a:t>
            </a:r>
          </a:p>
          <a:p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Image Processing for Artist Identification (useful in Fine Arts)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A0E749C-8431-FD59-A297-4EC265A059BF}"/>
              </a:ext>
            </a:extLst>
          </p:cNvPr>
          <p:cNvGrpSpPr/>
          <p:nvPr/>
        </p:nvGrpSpPr>
        <p:grpSpPr>
          <a:xfrm>
            <a:off x="256272" y="2198375"/>
            <a:ext cx="4657470" cy="3895895"/>
            <a:chOff x="256272" y="2198375"/>
            <a:chExt cx="4657470" cy="389589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C707DE3-93CD-4F02-C20D-D40EF522C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272" y="2198375"/>
              <a:ext cx="4657470" cy="352656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B32CEE-901C-3BFA-300F-DB47221AD582}"/>
                </a:ext>
              </a:extLst>
            </p:cNvPr>
            <p:cNvSpPr txBox="1"/>
            <p:nvPr/>
          </p:nvSpPr>
          <p:spPr>
            <a:xfrm>
              <a:off x="268117" y="5724938"/>
              <a:ext cx="4633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charset="0"/>
                  <a:ea typeface="Helvetica" charset="0"/>
                  <a:cs typeface="Helvetica" charset="0"/>
                </a:rPr>
                <a:t>Portions of van Gogh’s paintings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65EEA01-04C0-9C52-EA7D-047F08C70CE4}"/>
              </a:ext>
            </a:extLst>
          </p:cNvPr>
          <p:cNvGrpSpPr/>
          <p:nvPr/>
        </p:nvGrpSpPr>
        <p:grpSpPr>
          <a:xfrm>
            <a:off x="5188749" y="2899055"/>
            <a:ext cx="6313641" cy="2032869"/>
            <a:chOff x="5188749" y="2899055"/>
            <a:chExt cx="6313641" cy="203286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F8090B0-9553-2A64-92AB-CE2134E43DD2}"/>
                </a:ext>
              </a:extLst>
            </p:cNvPr>
            <p:cNvGrpSpPr/>
            <p:nvPr/>
          </p:nvGrpSpPr>
          <p:grpSpPr>
            <a:xfrm>
              <a:off x="6357177" y="2899055"/>
              <a:ext cx="5145213" cy="2032869"/>
              <a:chOff x="5800586" y="2198375"/>
              <a:chExt cx="5145213" cy="2032869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0DDB777-3973-7EE5-D69C-F6754BE8E0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00586" y="2198375"/>
                <a:ext cx="5145213" cy="1663537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4E2FA5D-B01E-9F1B-EEB7-B270CE3E44A1}"/>
                  </a:ext>
                </a:extLst>
              </p:cNvPr>
              <p:cNvSpPr txBox="1"/>
              <p:nvPr/>
            </p:nvSpPr>
            <p:spPr>
              <a:xfrm>
                <a:off x="6863981" y="3861912"/>
                <a:ext cx="30184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Helvetica" charset="0"/>
                    <a:ea typeface="Helvetica" charset="0"/>
                    <a:cs typeface="Helvetica" charset="0"/>
                  </a:rPr>
                  <a:t>Brushstroke analysis</a:t>
                </a:r>
              </a:p>
            </p:txBody>
          </p:sp>
        </p:grp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59A17C53-8CF3-7B3C-47B3-D713A1F63460}"/>
                </a:ext>
              </a:extLst>
            </p:cNvPr>
            <p:cNvSpPr/>
            <p:nvPr/>
          </p:nvSpPr>
          <p:spPr>
            <a:xfrm>
              <a:off x="5188749" y="3719340"/>
              <a:ext cx="978408" cy="484632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00"/>
                </a:highlight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E6CE6C0-B781-80BE-F7F8-F0C742603D75}"/>
              </a:ext>
            </a:extLst>
          </p:cNvPr>
          <p:cNvSpPr txBox="1"/>
          <p:nvPr/>
        </p:nvSpPr>
        <p:spPr>
          <a:xfrm>
            <a:off x="6887817" y="6576658"/>
            <a:ext cx="53041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C. R. Johnson et al. (2008) IEEE Signal Processing Magazine, 25(4): 37-48</a:t>
            </a:r>
          </a:p>
        </p:txBody>
      </p:sp>
    </p:spTree>
    <p:extLst>
      <p:ext uri="{BB962C8B-B14F-4D97-AF65-F5344CB8AC3E}">
        <p14:creationId xmlns:p14="http://schemas.microsoft.com/office/powerpoint/2010/main" val="256676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1458</Words>
  <Application>Microsoft Office PowerPoint</Application>
  <PresentationFormat>Widescreen</PresentationFormat>
  <Paragraphs>266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Helvetica</vt:lpstr>
      <vt:lpstr>Office Theme</vt:lpstr>
      <vt:lpstr>Developing library-based computational research skill  instruction programs </vt:lpstr>
      <vt:lpstr>Background</vt:lpstr>
      <vt:lpstr>Overall Goal</vt:lpstr>
      <vt:lpstr>Outline</vt:lpstr>
      <vt:lpstr>Importance of Computational Research Skills</vt:lpstr>
      <vt:lpstr>Importance of Computational Research Skills</vt:lpstr>
      <vt:lpstr>Importance of Computational Research Skills</vt:lpstr>
      <vt:lpstr>Importance of Computational Research Skills</vt:lpstr>
      <vt:lpstr>Importance of Computational Research Skills</vt:lpstr>
      <vt:lpstr>Importance of Computational Research Skills</vt:lpstr>
      <vt:lpstr>Importance of Computational Research Skills</vt:lpstr>
      <vt:lpstr>Importance of Computational Research Skills</vt:lpstr>
      <vt:lpstr>Summary</vt:lpstr>
      <vt:lpstr>Effective teaching of computational research skills</vt:lpstr>
      <vt:lpstr>Effective teaching of computational research skills</vt:lpstr>
      <vt:lpstr>Effective teaching of computational research skills</vt:lpstr>
      <vt:lpstr>Effective teaching of computational research skills</vt:lpstr>
      <vt:lpstr>Effective teaching of computational research skills</vt:lpstr>
      <vt:lpstr>Effective teaching of computational research skills</vt:lpstr>
      <vt:lpstr>Effective teaching of computational research skills</vt:lpstr>
      <vt:lpstr>Effective teaching of computational research skills</vt:lpstr>
      <vt:lpstr>Effective teaching of computational research skills</vt:lpstr>
      <vt:lpstr>PowerPoint Presentation</vt:lpstr>
      <vt:lpstr>Sample Lesson and Problem</vt:lpstr>
      <vt:lpstr>Sample Lesson and Problem</vt:lpstr>
      <vt:lpstr>Sample Lesson and Problem</vt:lpstr>
      <vt:lpstr>Challenges associated with teaching computational research skills</vt:lpstr>
      <vt:lpstr>Challenges associated with teaching computational research skills</vt:lpstr>
      <vt:lpstr>Challenges associated with teaching computational research skills</vt:lpstr>
      <vt:lpstr>Conclusions</vt:lpstr>
      <vt:lpstr>Conclusions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library-based computational research skill instruction programs </dc:title>
  <dc:creator>William Okech</dc:creator>
  <cp:lastModifiedBy>William Okech</cp:lastModifiedBy>
  <cp:revision>26</cp:revision>
  <dcterms:created xsi:type="dcterms:W3CDTF">2023-05-13T20:04:46Z</dcterms:created>
  <dcterms:modified xsi:type="dcterms:W3CDTF">2023-09-28T21:35:42Z</dcterms:modified>
</cp:coreProperties>
</file>